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</p:sldMasterIdLst>
  <p:notesMasterIdLst>
    <p:notesMasterId r:id="rId28"/>
  </p:notesMasterIdLst>
  <p:sldIdLst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58" r:id="rId19"/>
    <p:sldId id="272" r:id="rId20"/>
    <p:sldId id="271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BCE53-8EAF-4C12-8A90-3141CF5704C3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03F18-6390-4A81-9B68-D20BE570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0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03F18-6390-4A81-9B68-D20BE570D1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8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9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55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35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401504-EDA0-478D-9867-A77D139CD8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518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007A-A1DF-4479-B4DC-E8B1CC2C1D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2270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7F3DA5-D1DA-4D8D-AE7E-E0C0431ED9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7850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B109B-4C37-4123-97E8-4FEEA626F0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0682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2B89-B023-413B-9E7E-5707873B44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0017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A5DA-77FF-48C6-BAE1-14CE8015DC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471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98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D62D-348E-43F1-BD78-D243713BDC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3827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16373-DD0A-4EBA-ABCD-91CF8A41CB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4834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B176-A3D1-4E13-9315-ADF67A06CA1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0586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AFF7-430B-4DB7-9460-9C57102F96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4312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4FB9-BD9E-4829-8710-DF2F787EB0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0550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15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7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1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4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4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9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>
            <a:lum bright="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914900"/>
            <a:ext cx="2476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endParaRPr kumimoji="0" lang="zh-CN" altLang="en-US" smtClean="0">
              <a:solidFill>
                <a:srgbClr val="000000"/>
              </a:solidFill>
              <a:latin typeface="Cambria" pitchFamily="18" charset="0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defRPr kumimoji="1" sz="3200"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endParaRPr kumimoji="0" lang="zh-CN" altLang="en-US" smtClean="0">
              <a:solidFill>
                <a:srgbClr val="000000"/>
              </a:solidFill>
              <a:latin typeface="Cambria" pitchFamily="18" charset="0"/>
              <a:ea typeface="华文楷体" pitchFamily="2" charset="-122"/>
            </a:endParaRPr>
          </a:p>
        </p:txBody>
      </p:sp>
      <p:pic>
        <p:nvPicPr>
          <p:cNvPr id="1033" name="图片 8"/>
          <p:cNvPicPr>
            <a:picLocks noChangeAspect="1"/>
          </p:cNvPicPr>
          <p:nvPr/>
        </p:nvPicPr>
        <p:blipFill>
          <a:blip r:embed="rId14">
            <a:lum bright="3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kumimoji="0"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endParaRPr lang="en-US" altLang="zh-CN">
              <a:latin typeface="Tahoma" pitchFamily="34" charset="0"/>
              <a:ea typeface="SimSun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rgbClr val="898989"/>
                </a:solidFill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endParaRPr lang="en-US" altLang="zh-CN">
              <a:latin typeface="Tahoma" pitchFamily="34" charset="0"/>
              <a:ea typeface="SimSun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fld id="{62976969-C6D1-4877-8E3A-E7339B252911}" type="slidenum">
              <a:rPr lang="zh-CN" altLang="en-US">
                <a:latin typeface="Tahoma" pitchFamily="34" charset="0"/>
                <a:ea typeface="SimSun" pitchFamily="2" charset="-122"/>
              </a:rPr>
              <a:pPr fontAlgn="base">
                <a:spcBef>
                  <a:spcPct val="20000"/>
                </a:spcBef>
                <a:spcAft>
                  <a:spcPct val="0"/>
                </a:spcAft>
                <a:buSzPct val="90000"/>
                <a:defRPr/>
              </a:pPr>
              <a:t>‹#›</a:t>
            </a:fld>
            <a:endParaRPr lang="en-US" altLang="zh-CN">
              <a:latin typeface="Tahoma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672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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³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itchFamily="18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itchFamily="18" charset="2"/>
        <a:buChar char="¯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89A53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1C6756B-E76F-46E6-A0FE-73A30D4D8F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E4F6256-F242-432B-BF62-6450A170D6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408817" cy="10128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cells and tissues of immune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5532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8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12076" y="2539425"/>
            <a:ext cx="1603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لنفوسیت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dirty="0"/>
          </a:p>
        </p:txBody>
      </p:sp>
      <p:sp>
        <p:nvSpPr>
          <p:cNvPr id="7" name="Right Brace 6"/>
          <p:cNvSpPr/>
          <p:nvPr/>
        </p:nvSpPr>
        <p:spPr>
          <a:xfrm>
            <a:off x="6934200" y="914400"/>
            <a:ext cx="368480" cy="3810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838200"/>
            <a:ext cx="4724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سلول های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a-IR" sz="2800" dirty="0" smtClean="0">
                <a:cs typeface="B Nazanin" pitchFamily="2" charset="-78"/>
              </a:rPr>
              <a:t> کمکی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FF0000"/>
                </a:solidFill>
              </a:rPr>
              <a:t>+</a:t>
            </a:r>
            <a:r>
              <a:rPr lang="fa-IR" sz="2800" dirty="0" smtClean="0">
                <a:cs typeface="B Nazanin" pitchFamily="2" charset="-78"/>
              </a:rPr>
              <a:t>)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209800" y="1524000"/>
            <a:ext cx="4735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سلول های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سایتوتوکسیک 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CTL CD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8+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1" y="427738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سلول های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800" dirty="0">
                <a:cs typeface="B Nazanin" pitchFamily="2" charset="-78"/>
              </a:rPr>
              <a:t>ثابت </a:t>
            </a:r>
            <a:r>
              <a:rPr lang="fa-IR" sz="2800" dirty="0" smtClean="0">
                <a:cs typeface="B Nazanin" pitchFamily="2" charset="-78"/>
              </a:rPr>
              <a:t>مخاطی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MAIT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CD8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a-IR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209800"/>
            <a:ext cx="6709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سلول های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a-IR" sz="2800" dirty="0" smtClean="0">
                <a:cs typeface="B Nazanin" pitchFamily="2" charset="-78"/>
              </a:rPr>
              <a:t> تنظیمی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Treg CD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FF0000"/>
                </a:solidFill>
              </a:rPr>
              <a:t>+,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Foxp</a:t>
            </a:r>
            <a:r>
              <a:rPr lang="en-US" sz="16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,CD </a:t>
            </a:r>
            <a:r>
              <a:rPr lang="en-US" sz="1600" dirty="0">
                <a:solidFill>
                  <a:srgbClr val="FF0000"/>
                </a:solidFill>
              </a:rPr>
              <a:t>25+</a:t>
            </a:r>
            <a:r>
              <a:rPr lang="fa-IR" sz="2800" dirty="0" smtClean="0">
                <a:cs typeface="B Nazanin" pitchFamily="2" charset="-78"/>
              </a:rPr>
              <a:t>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85801" y="28956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سلول های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NKT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FF0000"/>
                </a:solidFill>
              </a:rPr>
              <a:t>+,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1600" dirty="0">
                <a:solidFill>
                  <a:srgbClr val="FF0000"/>
                </a:solidFill>
              </a:rPr>
              <a:t>4+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1600" dirty="0">
                <a:solidFill>
                  <a:srgbClr val="FF0000"/>
                </a:solidFill>
              </a:rPr>
              <a:t>4+</a:t>
            </a:r>
            <a:r>
              <a:rPr lang="fa-IR" sz="2800" dirty="0" smtClean="0">
                <a:cs typeface="B Nazanin" pitchFamily="2" charset="-78"/>
              </a:rPr>
              <a:t>)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895600" y="3581400"/>
            <a:ext cx="4038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سلول های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γδ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8+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CD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FF0000"/>
                </a:solidFill>
              </a:rPr>
              <a:t>+</a:t>
            </a:r>
            <a:r>
              <a:rPr lang="fa-IR" sz="2800" dirty="0" smtClean="0">
                <a:cs typeface="B Nazanin" pitchFamily="2" charset="-78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95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39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20696" y="76200"/>
            <a:ext cx="2502608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تکامل لنفوسیت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33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8069"/>
            <a:ext cx="8610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fa-IR" sz="2400" dirty="0">
                <a:cs typeface="B Lotus" pitchFamily="2" charset="-78"/>
              </a:rPr>
              <a:t>لنفوسیت های بکر </a:t>
            </a:r>
            <a:r>
              <a:rPr lang="fa-IR" sz="2000" dirty="0">
                <a:cs typeface="B Lotus" pitchFamily="2" charset="-78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Native</a:t>
            </a:r>
            <a:r>
              <a:rPr lang="fa-IR" sz="2000" dirty="0" smtClean="0">
                <a:cs typeface="B Lotus" pitchFamily="2" charset="-78"/>
              </a:rPr>
              <a:t>)</a:t>
            </a:r>
          </a:p>
          <a:p>
            <a:pPr marL="457200" indent="-457200" algn="r" rtl="1">
              <a:buFont typeface="+mj-lt"/>
              <a:buAutoNum type="arabicPeriod"/>
            </a:pPr>
            <a:endParaRPr lang="fa-IR" sz="2000" dirty="0" smtClean="0">
              <a:cs typeface="B Lotus" pitchFamily="2" charset="-78"/>
            </a:endParaRPr>
          </a:p>
          <a:p>
            <a:pPr marL="800100" lvl="1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>
                <a:cs typeface="B Lotus" pitchFamily="2" charset="-78"/>
              </a:rPr>
              <a:t>بقای لنفوسیت های بکر به دو سیگنال حاصل از گیرنده های آنتی ژنی و سایتوکاین ها بستگی دارد</a:t>
            </a:r>
            <a:r>
              <a:rPr lang="fa-IR" sz="2000" dirty="0" smtClean="0">
                <a:cs typeface="B Lotus" pitchFamily="2" charset="-78"/>
              </a:rPr>
              <a:t>.</a:t>
            </a:r>
            <a:endParaRPr lang="en-US" sz="2000" dirty="0" smtClean="0">
              <a:cs typeface="B Lotus" pitchFamily="2" charset="-78"/>
            </a:endParaRPr>
          </a:p>
          <a:p>
            <a:pPr marL="800100" lvl="1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B Lotus" pitchFamily="2" charset="-78"/>
              </a:rPr>
              <a:t> (</a:t>
            </a:r>
            <a:r>
              <a:rPr lang="en-US" sz="2000" dirty="0" smtClean="0">
                <a:cs typeface="B Lotus" pitchFamily="2" charset="-78"/>
              </a:rPr>
              <a:t>IL -7</a:t>
            </a:r>
            <a:r>
              <a:rPr lang="fa-IR" sz="2000" dirty="0" smtClean="0">
                <a:cs typeface="B Lotus" pitchFamily="2" charset="-78"/>
              </a:rPr>
              <a:t> و </a:t>
            </a:r>
            <a:r>
              <a:rPr lang="en-US" sz="2000" dirty="0" smtClean="0">
                <a:cs typeface="B Lotus" pitchFamily="2" charset="-78"/>
              </a:rPr>
              <a:t> BAFF</a:t>
            </a:r>
            <a:r>
              <a:rPr lang="fa-IR" sz="2000" dirty="0" smtClean="0">
                <a:cs typeface="B Lotus" pitchFamily="2" charset="-78"/>
              </a:rPr>
              <a:t>)</a:t>
            </a:r>
          </a:p>
          <a:p>
            <a:pPr marL="800100" lvl="1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>
                <a:cs typeface="B Lotus" pitchFamily="2" charset="-78"/>
              </a:rPr>
              <a:t>تکثیر هومئوستاتیک</a:t>
            </a:r>
          </a:p>
          <a:p>
            <a:pPr marL="800100" lvl="1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>
                <a:cs typeface="B Lotus" pitchFamily="2" charset="-78"/>
              </a:rPr>
              <a:t>گسترش </a:t>
            </a:r>
            <a:r>
              <a:rPr lang="fa-IR" sz="2000" dirty="0" smtClean="0">
                <a:cs typeface="B Lotus" pitchFamily="2" charset="-78"/>
              </a:rPr>
              <a:t>کلونال</a:t>
            </a:r>
          </a:p>
          <a:p>
            <a:pPr marL="800100" lvl="1" indent="-342900" algn="r" rtl="1">
              <a:buFont typeface="Arial" pitchFamily="34" charset="0"/>
              <a:buChar char="•"/>
            </a:pPr>
            <a:endParaRPr lang="fa-IR" sz="2000" dirty="0">
              <a:solidFill>
                <a:srgbClr val="00B0F0"/>
              </a:solidFill>
              <a:cs typeface="B Lotus" pitchFamily="2" charset="-78"/>
            </a:endParaRPr>
          </a:p>
          <a:p>
            <a:pPr marL="800100" lvl="1" indent="-342900" algn="r" rtl="1">
              <a:buFont typeface="Arial" pitchFamily="34" charset="0"/>
              <a:buChar char="•"/>
            </a:pPr>
            <a:endParaRPr lang="fa-IR" sz="2000" dirty="0">
              <a:solidFill>
                <a:srgbClr val="00B0F0"/>
              </a:solidFill>
              <a:cs typeface="B Lotus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>
                <a:cs typeface="B Lotus" pitchFamily="2" charset="-78"/>
              </a:rPr>
              <a:t>لنفوسیت </a:t>
            </a:r>
            <a:r>
              <a:rPr lang="fa-IR" sz="2400" dirty="0">
                <a:cs typeface="B Lotus" pitchFamily="2" charset="-78"/>
              </a:rPr>
              <a:t>های </a:t>
            </a:r>
            <a:r>
              <a:rPr lang="fa-IR" sz="2400" dirty="0" smtClean="0">
                <a:cs typeface="B Lotus" pitchFamily="2" charset="-78"/>
              </a:rPr>
              <a:t>اجرایی</a:t>
            </a:r>
            <a:endParaRPr lang="fa-IR" sz="2400" dirty="0">
              <a:cs typeface="B Lotus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endParaRPr lang="fa-IR" sz="2400" dirty="0" smtClean="0">
              <a:cs typeface="B Lotus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endParaRPr lang="fa-IR" sz="2400" dirty="0" smtClean="0">
              <a:cs typeface="B Lotus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endParaRPr lang="fa-IR" sz="2400" dirty="0" smtClean="0">
              <a:cs typeface="B Lotus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>
                <a:cs typeface="B Lotus" pitchFamily="2" charset="-78"/>
              </a:rPr>
              <a:t>لنفوسیت </a:t>
            </a:r>
            <a:r>
              <a:rPr lang="fa-IR" sz="2400" dirty="0">
                <a:cs typeface="B Lotus" pitchFamily="2" charset="-78"/>
              </a:rPr>
              <a:t>های خاطره </a:t>
            </a:r>
            <a:r>
              <a:rPr lang="fa-IR" sz="2400" dirty="0" smtClean="0">
                <a:cs typeface="B Lotus" pitchFamily="2" charset="-78"/>
              </a:rPr>
              <a:t>(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CD127, CD45RA/RO</a:t>
            </a:r>
            <a:r>
              <a:rPr lang="fa-IR" sz="2400" dirty="0" smtClean="0">
                <a:cs typeface="B Lotus" pitchFamily="2" charset="-78"/>
              </a:rPr>
              <a:t>)(</a:t>
            </a:r>
            <a:r>
              <a:rPr lang="fa-IR" sz="2000" dirty="0" smtClean="0">
                <a:solidFill>
                  <a:srgbClr val="FF0000"/>
                </a:solidFill>
                <a:cs typeface="B Lotus" pitchFamily="2" charset="-78"/>
              </a:rPr>
              <a:t>ایمونوگلبولین های غشایی</a:t>
            </a:r>
            <a:r>
              <a:rPr lang="fa-IR" dirty="0">
                <a:solidFill>
                  <a:srgbClr val="FF0000"/>
                </a:solidFill>
                <a:cs typeface="+mj-cs"/>
              </a:rPr>
              <a:t>، </a:t>
            </a:r>
            <a:r>
              <a:rPr lang="en-US" dirty="0">
                <a:solidFill>
                  <a:srgbClr val="FF0000"/>
                </a:solidFill>
                <a:cs typeface="+mj-cs"/>
              </a:rPr>
              <a:t>CD27</a:t>
            </a:r>
            <a:r>
              <a:rPr lang="fa-IR" sz="2400" dirty="0" smtClean="0">
                <a:cs typeface="B Lotus" pitchFamily="2" charset="-78"/>
              </a:rPr>
              <a:t>)</a:t>
            </a:r>
          </a:p>
          <a:p>
            <a:pPr algn="r" rtl="1"/>
            <a:endParaRPr lang="fa-IR" sz="2400" dirty="0">
              <a:cs typeface="B Lotus" pitchFamily="2" charset="-78"/>
            </a:endParaRPr>
          </a:p>
          <a:p>
            <a:pPr algn="r" rtl="1"/>
            <a:r>
              <a:rPr lang="fa-IR" sz="2400" dirty="0" smtClean="0">
                <a:cs typeface="B Lotus" pitchFamily="2" charset="-78"/>
              </a:rPr>
              <a:t>لنفوسیت </a:t>
            </a:r>
            <a:r>
              <a:rPr lang="fa-IR" sz="2400" dirty="0">
                <a:cs typeface="B Lotus" pitchFamily="2" charset="-78"/>
              </a:rPr>
              <a:t>های بکر و خاطره، لنفوسیت های در حال استراحت نامیده می شوند</a:t>
            </a:r>
            <a:r>
              <a:rPr lang="fa-IR" sz="2400" dirty="0" smtClean="0">
                <a:cs typeface="B Lotus" pitchFamily="2" charset="-78"/>
              </a:rPr>
              <a:t>.</a:t>
            </a:r>
            <a:endParaRPr lang="en-US" sz="2400" dirty="0">
              <a:cs typeface="B Lotus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019800" y="3276600"/>
            <a:ext cx="224427" cy="1371600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5080" y="3170872"/>
            <a:ext cx="301242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B Lotus" pitchFamily="2" charset="-78"/>
              </a:rPr>
              <a:t>لنفوسیت </a:t>
            </a:r>
            <a:r>
              <a:rPr lang="fa-IR" dirty="0" smtClean="0">
                <a:solidFill>
                  <a:srgbClr val="FF0000"/>
                </a:solidFill>
                <a:cs typeface="B Lotus" pitchFamily="2" charset="-78"/>
              </a:rPr>
              <a:t>های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 CD4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+</a:t>
            </a:r>
            <a:r>
              <a:rPr lang="fa-IR" dirty="0" smtClean="0">
                <a:cs typeface="+mj-cs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CD154</a:t>
            </a:r>
            <a:r>
              <a:rPr lang="fa-IR" dirty="0" smtClean="0">
                <a:cs typeface="+mj-cs"/>
              </a:rPr>
              <a:t>)</a:t>
            </a:r>
          </a:p>
          <a:p>
            <a:pPr algn="r" rtl="1"/>
            <a:endParaRPr lang="fa-IR" dirty="0">
              <a:solidFill>
                <a:srgbClr val="FF0000"/>
              </a:solidFill>
              <a:cs typeface="B Lotus" pitchFamily="2" charset="-78"/>
            </a:endParaRPr>
          </a:p>
          <a:p>
            <a:pPr algn="r" rtl="1"/>
            <a:r>
              <a:rPr lang="fa-IR" dirty="0">
                <a:solidFill>
                  <a:srgbClr val="FF0000"/>
                </a:solidFill>
                <a:cs typeface="B Lotus" pitchFamily="2" charset="-78"/>
              </a:rPr>
              <a:t>لنفوسیت های 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CTL CD8</a:t>
            </a:r>
            <a:r>
              <a:rPr lang="en-US" dirty="0">
                <a:solidFill>
                  <a:srgbClr val="FF0000"/>
                </a:solidFill>
                <a:cs typeface="+mj-cs"/>
              </a:rPr>
              <a:t>+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dirty="0">
              <a:solidFill>
                <a:srgbClr val="FF0000"/>
              </a:solidFill>
              <a:cs typeface="B Lotus" pitchFamily="2" charset="-78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Lotus" pitchFamily="2" charset="-78"/>
              </a:rPr>
              <a:t>پلاسما سل ها  (</a:t>
            </a:r>
            <a:r>
              <a:rPr lang="fa-IR" dirty="0" smtClean="0">
                <a:cs typeface="B Lotus" pitchFamily="2" charset="-78"/>
              </a:rPr>
              <a:t>پلاسما بلاست ها</a:t>
            </a:r>
            <a:r>
              <a:rPr lang="fa-IR" dirty="0" smtClean="0">
                <a:solidFill>
                  <a:srgbClr val="FF0000"/>
                </a:solidFill>
                <a:cs typeface="B Lotus" pitchFamily="2" charset="-78"/>
              </a:rPr>
              <a:t>)</a:t>
            </a:r>
            <a:endParaRPr lang="fa-IR" dirty="0">
              <a:solidFill>
                <a:srgbClr val="FF0000"/>
              </a:solidFill>
              <a:cs typeface="B Lotus" pitchFamily="2" charset="-78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2665630" y="3208790"/>
            <a:ext cx="399450" cy="982210"/>
          </a:xfrm>
          <a:prstGeom prst="lef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1117" y="3505200"/>
            <a:ext cx="2222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CD25</a:t>
            </a:r>
            <a:r>
              <a:rPr lang="en-US" dirty="0" smtClean="0"/>
              <a:t>, </a:t>
            </a:r>
            <a:r>
              <a:rPr lang="fa-IR" sz="2000" dirty="0" smtClean="0">
                <a:cs typeface="B Lotus" pitchFamily="2" charset="-78"/>
              </a:rPr>
              <a:t>سلکتین، اینتگرین</a:t>
            </a:r>
            <a:endParaRPr lang="en-US" sz="2000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13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2800" dirty="0" smtClean="0">
                <a:solidFill>
                  <a:srgbClr val="FF0000"/>
                </a:solidFill>
                <a:cs typeface="B Lotus" pitchFamily="2" charset="-78"/>
              </a:rPr>
              <a:t>سلول های کشنده طبیعی و سلول های لنفاوی ذاتی ترشح کننده سایتوکاین</a:t>
            </a:r>
            <a:endParaRPr lang="en-US" sz="2800" dirty="0">
              <a:solidFill>
                <a:srgbClr val="FF0000"/>
              </a:solidFill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229600" cy="3200401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latin typeface="+mj-lt"/>
                <a:ea typeface="+mj-ea"/>
                <a:cs typeface="B Lotus" pitchFamily="2" charset="-78"/>
              </a:rPr>
              <a:t>اعمال اصلی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ILC</a:t>
            </a: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ها</a:t>
            </a:r>
          </a:p>
          <a:p>
            <a:pPr algn="r" rtl="1"/>
            <a:endParaRPr lang="en-US" sz="2400" dirty="0" smtClean="0">
              <a:latin typeface="+mj-lt"/>
              <a:ea typeface="+mj-ea"/>
              <a:cs typeface="B Lotus" pitchFamily="2" charset="-78"/>
            </a:endParaRPr>
          </a:p>
          <a:p>
            <a:pPr algn="r" rtl="1"/>
            <a:endParaRPr lang="fa-IR" sz="2400" dirty="0">
              <a:latin typeface="+mj-lt"/>
              <a:ea typeface="+mj-ea"/>
              <a:cs typeface="B Lotus" pitchFamily="2" charset="-78"/>
            </a:endParaRPr>
          </a:p>
          <a:p>
            <a:pPr algn="r" rtl="1"/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زیر گروه های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ILC</a:t>
            </a:r>
            <a:r>
              <a:rPr lang="fa-IR" sz="2800" dirty="0" smtClean="0">
                <a:cs typeface="B Lotus" pitchFamily="2" charset="-78"/>
              </a:rPr>
              <a:t>ها</a:t>
            </a:r>
          </a:p>
          <a:p>
            <a:pPr algn="r" rtl="1"/>
            <a:endParaRPr lang="en-US" sz="2800" dirty="0" smtClean="0">
              <a:latin typeface="+mj-lt"/>
              <a:ea typeface="+mj-ea"/>
              <a:cs typeface="B Lotus" pitchFamily="2" charset="-78"/>
            </a:endParaRPr>
          </a:p>
          <a:p>
            <a:pPr algn="r" rtl="1"/>
            <a:r>
              <a:rPr lang="fa-IR" sz="2800" dirty="0" smtClean="0">
                <a:latin typeface="+mj-lt"/>
                <a:ea typeface="+mj-ea"/>
                <a:cs typeface="B Lotus" pitchFamily="2" charset="-78"/>
              </a:rPr>
              <a:t>سلول های کشنده طبیعی (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NK Cells</a:t>
            </a:r>
            <a:r>
              <a:rPr lang="fa-IR" sz="2800" dirty="0" smtClean="0">
                <a:latin typeface="+mj-lt"/>
                <a:ea typeface="+mj-ea"/>
                <a:cs typeface="B Lotus" pitchFamily="2" charset="-78"/>
              </a:rPr>
              <a:t>)</a:t>
            </a:r>
            <a:endParaRPr lang="en-US" sz="2400" dirty="0">
              <a:latin typeface="+mj-lt"/>
              <a:ea typeface="+mj-ea"/>
              <a:cs typeface="B Lotus" pitchFamily="2" charset="-78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252573" y="2152471"/>
            <a:ext cx="224427" cy="1200329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3917" y="2152471"/>
            <a:ext cx="50706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cs typeface="B Lotus" pitchFamily="2" charset="-78"/>
              </a:rPr>
              <a:t>دفاع زود هنگام در برابر عوامل عفونی</a:t>
            </a:r>
          </a:p>
          <a:p>
            <a:pPr algn="r" rtl="1"/>
            <a:endParaRPr lang="fa-IR" sz="2400" dirty="0">
              <a:cs typeface="B Lotus" pitchFamily="2" charset="-78"/>
            </a:endParaRPr>
          </a:p>
          <a:p>
            <a:pPr algn="r" rtl="1"/>
            <a:r>
              <a:rPr lang="fa-IR" sz="2400" dirty="0">
                <a:cs typeface="B Lotus" pitchFamily="2" charset="-78"/>
              </a:rPr>
              <a:t>شناسایی و حذف سلول های آسیب دیده و </a:t>
            </a:r>
            <a:r>
              <a:rPr lang="fa-IR" sz="2400" dirty="0" smtClean="0">
                <a:cs typeface="B Lotus" pitchFamily="2" charset="-78"/>
              </a:rPr>
              <a:t>... میزبان</a:t>
            </a:r>
            <a:endParaRPr lang="fa-IR" sz="2400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48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kidsboostimmunity.com/sites/default/files/Images/immune_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5715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1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582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Tissues and organs of the immune system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153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Primary (or central) lymphoid organs</a:t>
            </a:r>
          </a:p>
          <a:p>
            <a:pPr eaLnBrk="1" hangingPunct="1">
              <a:buFontTx/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bone marrow</a:t>
            </a:r>
          </a:p>
          <a:p>
            <a:pPr eaLnBrk="1" hangingPunct="1">
              <a:buFontTx/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thymus</a:t>
            </a:r>
          </a:p>
          <a:p>
            <a:pPr eaLnBrk="1" hangingPunct="1">
              <a:buFontTx/>
              <a:buNone/>
            </a:pPr>
            <a:r>
              <a:rPr lang="en-US" altLang="zh-CN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Secondary (or peripheral) lymphoid organs</a:t>
            </a:r>
          </a:p>
          <a:p>
            <a:pPr eaLnBrk="1" hangingPunct="1">
              <a:buFontTx/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spleen</a:t>
            </a:r>
          </a:p>
          <a:p>
            <a:pPr eaLnBrk="1" hangingPunct="1">
              <a:buFontTx/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lymph nodes</a:t>
            </a:r>
          </a:p>
          <a:p>
            <a:pPr eaLnBrk="1" hangingPunct="1">
              <a:buFontTx/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Mucosal-associated lymphoid tissue (MALT)</a:t>
            </a:r>
          </a:p>
        </p:txBody>
      </p:sp>
    </p:spTree>
    <p:extLst>
      <p:ext uri="{BB962C8B-B14F-4D97-AF65-F5344CB8AC3E}">
        <p14:creationId xmlns:p14="http://schemas.microsoft.com/office/powerpoint/2010/main" val="7678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4724400" cy="1143000"/>
          </a:xfrm>
        </p:spPr>
        <p:txBody>
          <a:bodyPr>
            <a:normAutofit/>
          </a:bodyPr>
          <a:lstStyle/>
          <a:p>
            <a:pPr rtl="1"/>
            <a:r>
              <a:rPr lang="fa-IR" sz="3200" b="1" dirty="0">
                <a:solidFill>
                  <a:srgbClr val="FF0000"/>
                </a:solidFill>
                <a:cs typeface="B Lotus" pitchFamily="2" charset="-78"/>
              </a:rPr>
              <a:t>عملکرد بافت های لنفاوی</a:t>
            </a:r>
            <a:endParaRPr lang="en-US" sz="3200" b="1" dirty="0">
              <a:solidFill>
                <a:srgbClr val="FF0000"/>
              </a:solidFill>
              <a:cs typeface="B 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2361083"/>
            <a:ext cx="223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cs typeface="B Nazanin" pitchFamily="2" charset="-78"/>
              </a:rPr>
              <a:t>اندامهای لنفاوی اولیه  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813641" y="1738597"/>
            <a:ext cx="172492" cy="17666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1" y="1642408"/>
            <a:ext cx="678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بارز کردن گیرنده های آنتی ژنی و بلوغ </a:t>
            </a:r>
            <a:r>
              <a:rPr lang="fa-IR" sz="2400" dirty="0">
                <a:cs typeface="B Nazanin" pitchFamily="2" charset="-78"/>
              </a:rPr>
              <a:t>عملکردی و فنوتیپی</a:t>
            </a:r>
            <a:endParaRPr lang="en-US" sz="2400" dirty="0">
              <a:cs typeface="B Nazanin" pitchFamily="2" charset="-78"/>
            </a:endParaRPr>
          </a:p>
          <a:p>
            <a:pPr algn="r" rtl="1"/>
            <a:endParaRPr lang="fa-IR" sz="2400" dirty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تهیه فاکتورهای رشد و سیگنال های مولکولی لازم برای بلوغ لنفوسیتها</a:t>
            </a:r>
          </a:p>
          <a:p>
            <a:pPr algn="r" rtl="1"/>
            <a:endParaRPr lang="fa-IR" sz="2400" dirty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ارائه آنتی ژن های خودی برای شناسایی و انتخاب لنفوسیت های بالغ</a:t>
            </a:r>
            <a:endParaRPr lang="fa-IR" sz="2400" dirty="0"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4724400"/>
            <a:ext cx="223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cs typeface="B Nazanin" pitchFamily="2" charset="-78"/>
              </a:rPr>
              <a:t>اندامهای لنفاوی اولیه  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781800" y="4343400"/>
            <a:ext cx="224427" cy="1200329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1" y="4343400"/>
            <a:ext cx="6432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بهینه سازی تعاملات سلولی لازم برای شروع پاسخ ایمنی اکتسابی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محل انتقال و تجمیع آنتی ژن های خارجی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4724400" cy="609600"/>
          </a:xfrm>
        </p:spPr>
        <p:txBody>
          <a:bodyPr>
            <a:normAutofit/>
          </a:bodyPr>
          <a:lstStyle/>
          <a:p>
            <a:pPr rtl="1"/>
            <a:r>
              <a:rPr lang="fa-IR" sz="3200" b="1" dirty="0" smtClean="0">
                <a:solidFill>
                  <a:srgbClr val="FF0000"/>
                </a:solidFill>
                <a:cs typeface="B Lotus" pitchFamily="2" charset="-78"/>
              </a:rPr>
              <a:t>مغز استخوان</a:t>
            </a:r>
            <a:endParaRPr lang="en-US" sz="3200" b="1" dirty="0">
              <a:solidFill>
                <a:srgbClr val="FF0000"/>
              </a:solidFill>
              <a:cs typeface="B Lotus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762000"/>
            <a:ext cx="883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>
                <a:cs typeface="B Lotus" pitchFamily="2" charset="-78"/>
              </a:rPr>
              <a:t>هماتوپوئز</a:t>
            </a:r>
          </a:p>
          <a:p>
            <a:pPr marL="457200" indent="-457200" algn="r" rtl="1">
              <a:buFont typeface="Arial" pitchFamily="34" charset="0"/>
              <a:buChar char="•"/>
            </a:pPr>
            <a:endParaRPr lang="fa-IR" sz="2800" dirty="0" smtClean="0">
              <a:cs typeface="B Lotus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>
                <a:cs typeface="B Lotus" pitchFamily="2" charset="-78"/>
              </a:rPr>
              <a:t>مراکز خونسازی </a:t>
            </a:r>
            <a:r>
              <a:rPr lang="fa-IR" sz="2800" dirty="0" smtClean="0">
                <a:cs typeface="B Lotus" pitchFamily="2" charset="-78"/>
              </a:rPr>
              <a:t>(</a:t>
            </a: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جزایر خونی کیسه </a:t>
            </a: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زرد</a:t>
            </a:r>
            <a:r>
              <a:rPr lang="fa-IR" sz="2400" dirty="0">
                <a:solidFill>
                  <a:srgbClr val="FF0000"/>
                </a:solidFill>
                <a:cs typeface="B Lotus" pitchFamily="2" charset="-78"/>
              </a:rPr>
              <a:t>ه</a:t>
            </a: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،</a:t>
            </a:r>
            <a:r>
              <a:rPr lang="en-US" sz="2400" dirty="0" smtClean="0">
                <a:solidFill>
                  <a:srgbClr val="FF0000"/>
                </a:solidFill>
                <a:cs typeface="B Lotus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مزانشیم </a:t>
            </a: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اطراف آئورت، کبد، مغز </a:t>
            </a: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استخوان</a:t>
            </a:r>
            <a:r>
              <a:rPr lang="fa-IR" sz="2800" dirty="0" smtClean="0">
                <a:cs typeface="B Lotus" pitchFamily="2" charset="-78"/>
              </a:rPr>
              <a:t>)</a:t>
            </a:r>
            <a:endParaRPr lang="fa-IR" sz="2800" dirty="0" smtClean="0">
              <a:cs typeface="B Lotus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endParaRPr lang="fa-IR" sz="2400" dirty="0">
              <a:cs typeface="B Lotus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>
                <a:cs typeface="B Lotus" pitchFamily="2" charset="-78"/>
              </a:rPr>
              <a:t>سلول های بنیادی خونساز </a:t>
            </a:r>
            <a:r>
              <a:rPr lang="fa-IR" sz="2800" dirty="0" smtClean="0">
                <a:cs typeface="B Lotus" pitchFamily="2" charset="-78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HSC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a-IR" sz="2800" dirty="0" smtClean="0">
                <a:cs typeface="B Lotus" pitchFamily="2" charset="-78"/>
              </a:rPr>
              <a:t>) </a:t>
            </a:r>
            <a:r>
              <a:rPr lang="fa-IR" sz="2400" dirty="0">
                <a:solidFill>
                  <a:srgbClr val="FF0000"/>
                </a:solidFill>
                <a:cs typeface="B Lotus" pitchFamily="2" charset="-78"/>
              </a:rPr>
              <a:t>– چند ظرفیتی، خودتجدید </a:t>
            </a: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شونده</a:t>
            </a:r>
          </a:p>
          <a:p>
            <a:pPr marL="342900" indent="-342900" algn="r" rtl="1">
              <a:buFont typeface="Arial" pitchFamily="34" charset="0"/>
              <a:buChar char="•"/>
            </a:pPr>
            <a:endParaRPr lang="fa-IR" sz="2400" dirty="0">
              <a:cs typeface="B Lotus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>
                <a:cs typeface="B Lotus" pitchFamily="2" charset="-78"/>
              </a:rPr>
              <a:t>مارکر سطحی سلول های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HSC</a:t>
            </a:r>
            <a:r>
              <a:rPr lang="fa-IR" sz="2000" dirty="0"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fa-I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CD34 </a:t>
            </a:r>
            <a:r>
              <a:rPr lang="fa-I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800" dirty="0">
                <a:cs typeface="B Lotus" pitchFamily="2" charset="-78"/>
              </a:rPr>
              <a:t>و</a:t>
            </a:r>
            <a:r>
              <a:rPr lang="fa-I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c-Kit</a:t>
            </a:r>
            <a:r>
              <a:rPr lang="fa-IR" sz="2800" dirty="0" smtClean="0">
                <a:cs typeface="B Lotus" pitchFamily="2" charset="-78"/>
              </a:rPr>
              <a:t> </a:t>
            </a:r>
            <a:r>
              <a:rPr lang="fa-IR" sz="2400" dirty="0">
                <a:cs typeface="B Lotus" pitchFamily="2" charset="-78"/>
              </a:rPr>
              <a:t>می باشد.</a:t>
            </a:r>
          </a:p>
          <a:p>
            <a:pPr marL="457200" indent="-457200" algn="r" rtl="1">
              <a:buFont typeface="Arial" pitchFamily="34" charset="0"/>
              <a:buChar char="•"/>
            </a:pPr>
            <a:endParaRPr lang="fa-IR" sz="2800" dirty="0">
              <a:cs typeface="B Lotus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 pitchFamily="2" charset="-78"/>
              </a:rPr>
              <a:t>تکثیر و بلوغ سلول های پیش ساز در مغز استخوان توسط سایتوکاین ها تحریک می شوند.</a:t>
            </a:r>
          </a:p>
          <a:p>
            <a:pPr marL="342900" indent="-342900" algn="r" rtl="1">
              <a:buFont typeface="Arial" pitchFamily="34" charset="0"/>
              <a:buChar char="•"/>
            </a:pPr>
            <a:endParaRPr lang="fa-IR" sz="2400" dirty="0">
              <a:cs typeface="B Lotus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>
                <a:cs typeface="B Lotus" pitchFamily="2" charset="-78"/>
              </a:rPr>
              <a:t>مغز استخوان حاوی </a:t>
            </a:r>
            <a:r>
              <a:rPr lang="fa-IR" sz="2400" dirty="0">
                <a:solidFill>
                  <a:srgbClr val="FF0000"/>
                </a:solidFill>
                <a:cs typeface="B Lotus" pitchFamily="2" charset="-78"/>
              </a:rPr>
              <a:t>پلاسماسل های </a:t>
            </a:r>
            <a:r>
              <a:rPr lang="fa-IR" sz="2400" dirty="0">
                <a:cs typeface="B Lotus" pitchFamily="2" charset="-78"/>
              </a:rPr>
              <a:t>ترشح کننده آنتی بادی های، سلول های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 dirty="0">
                <a:cs typeface="B Lotus" pitchFamily="2" charset="-78"/>
              </a:rPr>
              <a:t> فولیکولار و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a-IR" sz="2400" dirty="0">
                <a:cs typeface="B Lotus" pitchFamily="2" charset="-78"/>
              </a:rPr>
              <a:t> خاطره هستند.</a:t>
            </a:r>
            <a:endParaRPr lang="en-US" sz="2400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66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عضوی متشکل از دو لوپ که در مدیاستن قدامی قرار دارد.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هر لوبول از یک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کورتکس</a:t>
            </a:r>
            <a:r>
              <a:rPr lang="fa-IR" sz="2400" dirty="0" smtClean="0">
                <a:cs typeface="B Nazanin" pitchFamily="2" charset="-78"/>
              </a:rPr>
              <a:t> (خارجی) و یک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مدولای</a:t>
            </a:r>
            <a:r>
              <a:rPr lang="fa-IR" sz="2400" dirty="0" smtClean="0">
                <a:cs typeface="B Nazanin" pitchFamily="2" charset="-78"/>
              </a:rPr>
              <a:t> (داخلی) تشکیل شده است.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سلول های اپیتلیال تیموس و ایپتلیال مدولای تیموس 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MTEC</a:t>
            </a:r>
            <a:r>
              <a:rPr lang="fa-IR" sz="2400" dirty="0" smtClean="0">
                <a:cs typeface="B Nazanin" pitchFamily="2" charset="-78"/>
              </a:rPr>
              <a:t>)، اجسام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هاسال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itchFamily="2" charset="-78"/>
              </a:rPr>
              <a:t>سندروم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 دی جورج 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4724400" cy="609600"/>
          </a:xfrm>
        </p:spPr>
        <p:txBody>
          <a:bodyPr>
            <a:normAutofit/>
          </a:bodyPr>
          <a:lstStyle/>
          <a:p>
            <a:pPr rtl="1"/>
            <a:r>
              <a:rPr lang="fa-IR" sz="3200" b="1" dirty="0" smtClean="0">
                <a:solidFill>
                  <a:srgbClr val="FF0000"/>
                </a:solidFill>
                <a:cs typeface="B Lotus" pitchFamily="2" charset="-78"/>
              </a:rPr>
              <a:t>تیموس</a:t>
            </a:r>
            <a:endParaRPr lang="en-US" sz="3200" b="1" dirty="0">
              <a:solidFill>
                <a:srgbClr val="FF0000"/>
              </a:solidFill>
              <a:cs typeface="B Lotus" pitchFamily="2" charset="-78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5562600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95400"/>
            <a:ext cx="5638800" cy="36576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latin typeface="+mj-lt"/>
                <a:ea typeface="+mj-ea"/>
                <a:cs typeface="B Lotus" pitchFamily="2" charset="-78"/>
              </a:rPr>
              <a:t>مایع میان </a:t>
            </a: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بافتی</a:t>
            </a:r>
            <a:endParaRPr lang="fa-IR" sz="2400" dirty="0">
              <a:latin typeface="+mj-lt"/>
              <a:ea typeface="+mj-ea"/>
              <a:cs typeface="B Lotus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لنف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مجرای توراسیک، سیاهرگ زبرین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Lotus" pitchFamily="2" charset="-78"/>
              </a:rPr>
              <a:t>انتقال </a:t>
            </a: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آنتی ژن های میکروبی به غدد لنفی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انتقال </a:t>
            </a:r>
            <a:r>
              <a:rPr lang="fa-IR" sz="2400" dirty="0" smtClean="0">
                <a:solidFill>
                  <a:srgbClr val="FF0000"/>
                </a:solidFill>
                <a:latin typeface="+mj-lt"/>
                <a:ea typeface="+mj-ea"/>
                <a:cs typeface="B Lotus" pitchFamily="2" charset="-78"/>
              </a:rPr>
              <a:t>واسطه های التهابی </a:t>
            </a: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تولید شده در محل عفونت.</a:t>
            </a:r>
            <a:endParaRPr lang="en-US" sz="2400" dirty="0">
              <a:latin typeface="+mj-lt"/>
              <a:ea typeface="+mj-ea"/>
              <a:cs typeface="B Lotus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0" y="381000"/>
            <a:ext cx="4724400" cy="609600"/>
          </a:xfrm>
        </p:spPr>
        <p:txBody>
          <a:bodyPr>
            <a:normAutofit/>
          </a:bodyPr>
          <a:lstStyle/>
          <a:p>
            <a:pPr rtl="1"/>
            <a:r>
              <a:rPr lang="fa-IR" sz="3200" b="1" dirty="0" smtClean="0">
                <a:solidFill>
                  <a:srgbClr val="FF0000"/>
                </a:solidFill>
                <a:cs typeface="B Lotus" pitchFamily="2" charset="-78"/>
              </a:rPr>
              <a:t>سیستم لنفاوی</a:t>
            </a:r>
            <a:endParaRPr lang="en-US" sz="3200" b="1" dirty="0">
              <a:solidFill>
                <a:srgbClr val="FF0000"/>
              </a:solidFill>
              <a:cs typeface="B Lotus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0" y="304801"/>
            <a:ext cx="2473779" cy="605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3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immuno 98\Untitle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5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438400" y="1752600"/>
            <a:ext cx="1600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24400" y="1981200"/>
            <a:ext cx="152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2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14400"/>
            <a:ext cx="5105400" cy="54864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کپسول فیبروزی، سینوس زیر کپسولی (</a:t>
            </a:r>
            <a:r>
              <a:rPr lang="fa-IR" sz="2200" dirty="0" smtClean="0">
                <a:solidFill>
                  <a:srgbClr val="FF0000"/>
                </a:solidFill>
                <a:latin typeface="+mj-lt"/>
                <a:ea typeface="+mj-ea"/>
                <a:cs typeface="B Lotus" pitchFamily="2" charset="-78"/>
              </a:rPr>
              <a:t>مارژینال</a:t>
            </a: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نواحی </a:t>
            </a:r>
            <a:r>
              <a:rPr lang="fa-IR" sz="2400" dirty="0" smtClean="0">
                <a:solidFill>
                  <a:srgbClr val="FF0000"/>
                </a:solidFill>
                <a:latin typeface="+mj-lt"/>
                <a:ea typeface="+mj-ea"/>
                <a:cs typeface="B Lotus" pitchFamily="2" charset="-78"/>
              </a:rPr>
              <a:t>کورتکس</a:t>
            </a: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(خارجی و داخلی) و </a:t>
            </a:r>
            <a:r>
              <a:rPr lang="fa-IR" sz="2400" dirty="0" smtClean="0">
                <a:solidFill>
                  <a:srgbClr val="FF0000"/>
                </a:solidFill>
                <a:latin typeface="+mj-lt"/>
                <a:ea typeface="+mj-ea"/>
                <a:cs typeface="B Lotus" pitchFamily="2" charset="-78"/>
              </a:rPr>
              <a:t>مدولا</a:t>
            </a: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 فولیکول ها (</a:t>
            </a:r>
            <a:r>
              <a:rPr lang="fa-IR" sz="2200" dirty="0">
                <a:solidFill>
                  <a:srgbClr val="FF0000"/>
                </a:solidFill>
                <a:latin typeface="+mj-lt"/>
                <a:ea typeface="+mj-ea"/>
                <a:cs typeface="B Lotus" pitchFamily="2" charset="-78"/>
              </a:rPr>
              <a:t>تجمع </a:t>
            </a:r>
            <a:r>
              <a:rPr lang="fa-IR" sz="2200" dirty="0" smtClean="0">
                <a:solidFill>
                  <a:srgbClr val="FF0000"/>
                </a:solidFill>
                <a:latin typeface="+mj-lt"/>
                <a:ea typeface="+mj-ea"/>
                <a:cs typeface="B Lotus" pitchFamily="2" charset="-78"/>
              </a:rPr>
              <a:t>سلول های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fa-IR" sz="1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و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FDC</a:t>
            </a: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)</a:t>
            </a:r>
            <a:endParaRPr lang="en-US" sz="2400" dirty="0" smtClean="0">
              <a:latin typeface="+mj-lt"/>
              <a:ea typeface="+mj-ea"/>
              <a:cs typeface="B Lotus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سنتروبلاست، سنتروسیت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سلول های شبکه ای فیبروبلاست (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FRC</a:t>
            </a: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وریدچه ها با آندوتلیال بلند (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HEV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CCR7  </a:t>
            </a:r>
            <a:r>
              <a:rPr lang="en-US" sz="1800" dirty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CCL19, CCL21</a:t>
            </a:r>
            <a:r>
              <a:rPr lang="en-US" sz="1800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CXCR5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CXCL13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latin typeface="+mj-lt"/>
                <a:ea typeface="+mj-ea"/>
                <a:cs typeface="B Lotus" pitchFamily="2" charset="-78"/>
              </a:rPr>
              <a:t>لنفوتوکسین</a:t>
            </a:r>
            <a:r>
              <a:rPr lang="fa-IR" sz="1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l-GR" sz="1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α</a:t>
            </a:r>
            <a:r>
              <a:rPr lang="fa-IR" sz="1800" dirty="0" smtClean="0">
                <a:latin typeface="Times New Roman" pitchFamily="18" charset="0"/>
                <a:cs typeface="Times New Roman" pitchFamily="18" charset="0"/>
              </a:rPr>
              <a:t> و </a:t>
            </a:r>
            <a:r>
              <a:rPr lang="el-GR" sz="1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β</a:t>
            </a:r>
            <a:r>
              <a:rPr lang="fa-IR" sz="1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LT</a:t>
            </a:r>
            <a:r>
              <a:rPr lang="el-GR" sz="1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α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, </a:t>
            </a:r>
            <a:r>
              <a:rPr lang="el-GR" sz="1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β</a:t>
            </a:r>
            <a:r>
              <a:rPr lang="fa-IR" sz="1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rtl="1">
              <a:lnSpc>
                <a:spcPct val="150000"/>
              </a:lnSpc>
            </a:pPr>
            <a:endParaRPr lang="en-US" sz="18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62600" y="304800"/>
            <a:ext cx="3124200" cy="609600"/>
          </a:xfrm>
        </p:spPr>
        <p:txBody>
          <a:bodyPr>
            <a:normAutofit/>
          </a:bodyPr>
          <a:lstStyle/>
          <a:p>
            <a:pPr rtl="1"/>
            <a:r>
              <a:rPr lang="fa-IR" sz="3200" b="1" dirty="0" smtClean="0">
                <a:solidFill>
                  <a:srgbClr val="FF0000"/>
                </a:solidFill>
                <a:cs typeface="B Lotus" pitchFamily="2" charset="-78"/>
              </a:rPr>
              <a:t>غدد لنفاوی</a:t>
            </a:r>
            <a:endParaRPr lang="en-US" sz="3200" b="1" dirty="0">
              <a:solidFill>
                <a:srgbClr val="FF0000"/>
              </a:solidFill>
              <a:cs typeface="B Lotus" pitchFamily="2" charset="-7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338878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581400"/>
            <a:ext cx="3886199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0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" y="1447800"/>
            <a:ext cx="5987143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1371600" cy="457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Lotus" pitchFamily="2" charset="-78"/>
              </a:rPr>
              <a:t>طحال</a:t>
            </a:r>
            <a:endParaRPr lang="en-US" sz="3600" b="1" dirty="0">
              <a:solidFill>
                <a:srgbClr val="FF0000"/>
              </a:solidFill>
              <a:cs typeface="B Lotus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6200" y="304800"/>
            <a:ext cx="5105400" cy="62484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اعمال اصلی طحال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پارانشیم طحال از نظر آناتومی و عملکردی</a:t>
            </a:r>
          </a:p>
          <a:p>
            <a:pPr lvl="1" algn="r" rtl="1"/>
            <a:r>
              <a:rPr lang="fa-IR" sz="2200" dirty="0" smtClean="0">
                <a:solidFill>
                  <a:srgbClr val="FF0000"/>
                </a:solidFill>
                <a:latin typeface="+mj-lt"/>
                <a:ea typeface="+mj-ea"/>
                <a:cs typeface="B Lotus" pitchFamily="2" charset="-78"/>
              </a:rPr>
              <a:t>پالپ قرمز</a:t>
            </a:r>
          </a:p>
          <a:p>
            <a:pPr lvl="1" algn="r" rtl="1"/>
            <a:r>
              <a:rPr lang="fa-IR" sz="2200" dirty="0" smtClean="0">
                <a:solidFill>
                  <a:srgbClr val="FF0000"/>
                </a:solidFill>
                <a:latin typeface="+mj-lt"/>
                <a:ea typeface="+mj-ea"/>
                <a:cs typeface="B Lotus" pitchFamily="2" charset="-78"/>
              </a:rPr>
              <a:t>پالپ سفید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latin typeface="+mj-lt"/>
                <a:ea typeface="+mj-ea"/>
                <a:cs typeface="B Lotus" pitchFamily="2" charset="-78"/>
              </a:rPr>
              <a:t>باکتری های کپسول </a:t>
            </a: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دار</a:t>
            </a: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latin typeface="+mj-lt"/>
                <a:ea typeface="+mj-ea"/>
                <a:cs typeface="B Lotus" pitchFamily="2" charset="-78"/>
              </a:rPr>
              <a:t>سینوس مارژینال</a:t>
            </a: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latin typeface="+mj-lt"/>
                <a:ea typeface="+mj-ea"/>
                <a:cs typeface="B Lotus" pitchFamily="2" charset="-78"/>
              </a:rPr>
              <a:t>ناحیه مارژینال</a:t>
            </a: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 </a:t>
            </a:r>
            <a:endParaRPr lang="en-US" sz="2400" dirty="0">
              <a:latin typeface="+mj-lt"/>
              <a:ea typeface="+mj-ea"/>
              <a:cs typeface="B Lotus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latin typeface="+mj-lt"/>
                <a:ea typeface="+mj-ea"/>
                <a:cs typeface="B Lotus" pitchFamily="2" charset="-78"/>
              </a:rPr>
              <a:t>غلاف های لنفاوی اطراف </a:t>
            </a: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ارتریولی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latin typeface="+mj-lt"/>
                <a:ea typeface="+mj-ea"/>
                <a:cs typeface="B Lotus" pitchFamily="2" charset="-78"/>
              </a:rPr>
              <a:t>سلول های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fa-IR" sz="2400" dirty="0">
                <a:latin typeface="+mj-lt"/>
                <a:ea typeface="+mj-ea"/>
                <a:cs typeface="B Lotus" pitchFamily="2" charset="-78"/>
              </a:rPr>
              <a:t> ناحیه </a:t>
            </a: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مارژینال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+mj-lt"/>
                <a:ea typeface="+mj-ea"/>
                <a:cs typeface="B Lotus" pitchFamily="2" charset="-78"/>
              </a:rPr>
              <a:t>استقرار لنفوسیت ها در نواحی مجزا</a:t>
            </a:r>
            <a:endParaRPr lang="en-US" sz="2400" dirty="0">
              <a:latin typeface="+mj-lt"/>
              <a:ea typeface="+mj-ea"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60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3.amazonaws.com/bala.static/links/b3a99d30-d9bf-436c-bed9-922246e521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4" y="152400"/>
            <a:ext cx="8818756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9805" y="5867400"/>
            <a:ext cx="345639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Lotus" pitchFamily="2" charset="-78"/>
              </a:rPr>
              <a:t>با سپاس فراوان از توجه شما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52400"/>
            <a:ext cx="39624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فاگوسیت ها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3074" name="Picture 2" descr="Image result for phagocyte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113024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286000"/>
            <a:ext cx="75051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+mj-lt"/>
              <a:buAutoNum type="arabicParenR"/>
            </a:pPr>
            <a:r>
              <a:rPr lang="fa-IR" sz="2400" dirty="0" smtClean="0">
                <a:cs typeface="B Nazanin" pitchFamily="2" charset="-78"/>
              </a:rPr>
              <a:t>پلی مورفونوکلئار (</a:t>
            </a:r>
            <a:r>
              <a:rPr lang="en-US" sz="2400" dirty="0" smtClean="0">
                <a:solidFill>
                  <a:srgbClr val="FF0000"/>
                </a:solidFill>
                <a:cs typeface="B Nazanin" pitchFamily="2" charset="-78"/>
              </a:rPr>
              <a:t>PMN</a:t>
            </a:r>
            <a:r>
              <a:rPr lang="fa-IR" sz="2400" dirty="0" smtClean="0">
                <a:cs typeface="B Nazanin" pitchFamily="2" charset="-78"/>
              </a:rPr>
              <a:t>)</a:t>
            </a:r>
          </a:p>
          <a:p>
            <a:pPr marL="457200" indent="-457200" algn="r" rtl="1">
              <a:buFont typeface="+mj-lt"/>
              <a:buAutoNum type="arabicParenR"/>
            </a:pPr>
            <a:endParaRPr lang="fa-IR" sz="2400" dirty="0" smtClean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endParaRPr lang="fa-IR" sz="2400" dirty="0" smtClean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r>
              <a:rPr lang="fa-IR" sz="2400" dirty="0" smtClean="0">
                <a:cs typeface="B Nazanin" pitchFamily="2" charset="-78"/>
              </a:rPr>
              <a:t>گرانول ها</a:t>
            </a:r>
            <a:endParaRPr lang="fa-IR" sz="2400" dirty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endParaRPr lang="fa-IR" sz="2400" dirty="0" smtClean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endParaRPr lang="fa-IR" sz="2400" dirty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r>
              <a:rPr lang="fa-IR" sz="2400" dirty="0" smtClean="0">
                <a:cs typeface="B Nazanin" pitchFamily="2" charset="-78"/>
              </a:rPr>
              <a:t>فاکتورهای تحریک کننده کلونی نوتروفیل ها (</a:t>
            </a:r>
            <a:r>
              <a:rPr lang="en-US" sz="2400" dirty="0" smtClean="0">
                <a:solidFill>
                  <a:srgbClr val="FF0000"/>
                </a:solidFill>
                <a:cs typeface="B Nazanin" pitchFamily="2" charset="-78"/>
              </a:rPr>
              <a:t>GM-CSF, G-CSF</a:t>
            </a:r>
            <a:r>
              <a:rPr lang="fa-IR" sz="2400" dirty="0" smtClean="0">
                <a:cs typeface="B Nazanin" pitchFamily="2" charset="-78"/>
              </a:rPr>
              <a:t>) </a:t>
            </a:r>
          </a:p>
          <a:p>
            <a:pPr marL="457200" indent="-457200" algn="r" rtl="1">
              <a:buFont typeface="+mj-lt"/>
              <a:buAutoNum type="arabicParenR"/>
            </a:pPr>
            <a:endParaRPr lang="fa-IR" sz="2400" dirty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r>
              <a:rPr lang="fa-IR" sz="2400" dirty="0" smtClean="0">
                <a:cs typeface="B Nazanin" pitchFamily="2" charset="-78"/>
              </a:rPr>
              <a:t>عملکرد اصلی نوتروفیل ها (</a:t>
            </a:r>
            <a:r>
              <a:rPr lang="en-US" sz="2400" dirty="0" smtClean="0">
                <a:solidFill>
                  <a:srgbClr val="FF0000"/>
                </a:solidFill>
                <a:cs typeface="B Nazanin" pitchFamily="2" charset="-78"/>
              </a:rPr>
              <a:t>NET, </a:t>
            </a:r>
            <a:r>
              <a:rPr lang="en-US" sz="2400" dirty="0" err="1" smtClean="0">
                <a:solidFill>
                  <a:srgbClr val="FF0000"/>
                </a:solidFill>
                <a:cs typeface="B Nazanin" pitchFamily="2" charset="-78"/>
              </a:rPr>
              <a:t>NETosis</a:t>
            </a:r>
            <a:r>
              <a:rPr lang="fa-IR" sz="2400" dirty="0" smtClean="0">
                <a:cs typeface="B Nazanin" pitchFamily="2" charset="-78"/>
              </a:rPr>
              <a:t>)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091826" y="2971800"/>
            <a:ext cx="224427" cy="1295400"/>
          </a:xfrm>
          <a:prstGeom prst="rightBrac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8823" y="2971800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cs typeface="B Nazanin" pitchFamily="2" charset="-78"/>
              </a:rPr>
              <a:t>اختصاصی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1517" y="3805535"/>
            <a:ext cx="1154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cs typeface="B Nazanin" pitchFamily="2" charset="-78"/>
              </a:rPr>
              <a:t>آزروفیلیک</a:t>
            </a:r>
            <a:endParaRPr lang="en-US" sz="2400" dirty="0">
              <a:cs typeface="B Nazanin" pitchFamily="2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91000" y="4038600"/>
            <a:ext cx="7509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72247" y="3043535"/>
            <a:ext cx="2366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لیزوزیم، کلاژناز، الاستاز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46563" y="3805535"/>
            <a:ext cx="217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دیفنسین، کاتلسیدین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118953" y="3285253"/>
            <a:ext cx="7509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0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macrophage c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2667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81400" y="304800"/>
            <a:ext cx="39624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فاگوسیت ها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219" y="1734235"/>
            <a:ext cx="8353569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buFont typeface="+mj-lt"/>
              <a:buAutoNum type="arabicParenR"/>
            </a:pPr>
            <a:r>
              <a:rPr lang="fa-IR" sz="2400" dirty="0" smtClean="0">
                <a:cs typeface="B Nazanin" pitchFamily="2" charset="-78"/>
              </a:rPr>
              <a:t>منشأ</a:t>
            </a:r>
          </a:p>
          <a:p>
            <a:pPr marL="457200" indent="-457200" algn="r" rtl="1">
              <a:buFont typeface="+mj-lt"/>
              <a:buAutoNum type="arabicParenR"/>
            </a:pPr>
            <a:endParaRPr lang="fa-IR" sz="2400" dirty="0" smtClean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r>
              <a:rPr lang="fa-IR" sz="2400" dirty="0" smtClean="0">
                <a:cs typeface="B Nazanin" pitchFamily="2" charset="-78"/>
              </a:rPr>
              <a:t>زیرگروه منوسیت ها</a:t>
            </a:r>
          </a:p>
          <a:p>
            <a:pPr marL="457200" indent="-457200" algn="r" rtl="1">
              <a:buFont typeface="+mj-lt"/>
              <a:buAutoNum type="arabicParenR"/>
            </a:pPr>
            <a:endParaRPr lang="fa-IR" sz="2400" dirty="0" smtClean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endParaRPr lang="en-US" sz="2400" dirty="0" smtClean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r>
              <a:rPr lang="fa-IR" sz="2400" dirty="0" smtClean="0">
                <a:cs typeface="B Nazanin" pitchFamily="2" charset="-78"/>
              </a:rPr>
              <a:t>عملکرد ماکروفاژها (</a:t>
            </a:r>
            <a:r>
              <a:rPr lang="fa-IR" sz="2200" dirty="0" smtClean="0">
                <a:solidFill>
                  <a:srgbClr val="00B0F0"/>
                </a:solidFill>
                <a:cs typeface="B Nazanin" pitchFamily="2" charset="-78"/>
              </a:rPr>
              <a:t>میکروبها، سلولهای مرده میزبان، سایتوکاین، انژیوژنز و فیبروز، 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APC</a:t>
            </a:r>
            <a:r>
              <a:rPr lang="fa-IR" sz="2400" dirty="0" smtClean="0">
                <a:cs typeface="B Nazanin" pitchFamily="2" charset="-78"/>
              </a:rPr>
              <a:t>)</a:t>
            </a:r>
            <a:endParaRPr lang="en-US" sz="2400" dirty="0" smtClean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endParaRPr lang="fa-IR" sz="2400" dirty="0" smtClean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endParaRPr lang="en-US" sz="2400" dirty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r>
              <a:rPr lang="fa-IR" sz="2400" dirty="0" smtClean="0">
                <a:cs typeface="B Nazanin" pitchFamily="2" charset="-78"/>
              </a:rPr>
              <a:t>گیرنده های ماکروفاژی و فعال ساز</a:t>
            </a:r>
            <a:r>
              <a:rPr lang="fa-IR" sz="2800" dirty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(</a:t>
            </a:r>
            <a:r>
              <a:rPr lang="fa-IR" sz="2400" dirty="0">
                <a:solidFill>
                  <a:srgbClr val="00B0F0"/>
                </a:solidFill>
                <a:cs typeface="B Nazanin" pitchFamily="2" charset="-78"/>
              </a:rPr>
              <a:t>رسپتور</a:t>
            </a:r>
            <a:r>
              <a:rPr lang="fa-IR" sz="2400" dirty="0" smtClean="0">
                <a:solidFill>
                  <a:srgbClr val="00B0F0"/>
                </a:solidFill>
                <a:cs typeface="B Nazanin" pitchFamily="2" charset="-78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fa-IR" sz="2400" dirty="0" smtClean="0">
                <a:solidFill>
                  <a:srgbClr val="00B0F0"/>
                </a:solidFill>
                <a:cs typeface="B Nazanin" pitchFamily="2" charset="-78"/>
              </a:rPr>
              <a:t> آنتی بادی،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TLR</a:t>
            </a:r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a-IR" sz="2800" dirty="0" smtClean="0">
                <a:cs typeface="B Nazanin" pitchFamily="2" charset="-78"/>
              </a:rPr>
              <a:t>)</a:t>
            </a:r>
            <a:endParaRPr lang="en-US" sz="2800" dirty="0" smtClean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endParaRPr lang="fa-IR" sz="2800" dirty="0" smtClean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endParaRPr lang="fa-IR" sz="2800" dirty="0" smtClean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r>
              <a:rPr lang="fa-IR" sz="2800" dirty="0" smtClean="0">
                <a:cs typeface="B Nazanin" pitchFamily="2" charset="-78"/>
              </a:rPr>
              <a:t>زیر گروه های ماکروفاژها</a:t>
            </a:r>
            <a:endParaRPr lang="fa-IR" sz="2400" dirty="0" smtClean="0">
              <a:cs typeface="B Nazanin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100173" y="2133600"/>
            <a:ext cx="224427" cy="1066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2873" y="2057400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کلاسیک (التهابی)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3261" y="2732093"/>
            <a:ext cx="2529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غیرکلاسیک (پاترولینگ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)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7276" y="2971800"/>
            <a:ext cx="462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14400" y="1981200"/>
            <a:ext cx="2966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↑CD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↓CD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↑CCR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571920" y="2288232"/>
            <a:ext cx="7509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33400" y="2667000"/>
            <a:ext cx="304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↓CD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↑CD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↑CXCR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5265574" y="5562600"/>
            <a:ext cx="224427" cy="1066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5293" y="5481935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کلاسیک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)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57731" y="5939135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آلترناتیو(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)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61884" y="6324600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اپی تلوئید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096000" cy="1143000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ماست سل ها، بازوفیل ها، ائوزینوفیل ها</a:t>
            </a:r>
            <a:endParaRPr lang="en-US" sz="32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05800" cy="3124200"/>
          </a:xfrm>
        </p:spPr>
        <p:txBody>
          <a:bodyPr/>
          <a:lstStyle/>
          <a:p>
            <a:pPr algn="r" rtl="1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C-Kit</a:t>
            </a:r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dirty="0" smtClean="0"/>
              <a:t>سایتوکاین ضروری برای تکامل ماست سل ها است.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گرانول </a:t>
            </a:r>
            <a:r>
              <a:rPr lang="fa-IR" sz="2400" dirty="0"/>
              <a:t>های ماست سل </a:t>
            </a:r>
            <a:r>
              <a:rPr lang="fa-IR" sz="2400" dirty="0" smtClean="0"/>
              <a:t>ها (</a:t>
            </a:r>
            <a:r>
              <a:rPr lang="fa-IR" sz="2200" dirty="0">
                <a:solidFill>
                  <a:srgbClr val="FF0000"/>
                </a:solidFill>
                <a:cs typeface="B Nazanin" pitchFamily="2" charset="-78"/>
              </a:rPr>
              <a:t>آمین های وازواکتیو، آنزیم های پروتئولیتیک، واسطه های لیپیدی، سایتوکاین ها،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TLR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a-IR" sz="2400" dirty="0" smtClean="0"/>
              <a:t>)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فعال سازهای ماست سل ها</a:t>
            </a:r>
          </a:p>
        </p:txBody>
      </p:sp>
    </p:spTree>
    <p:extLst>
      <p:ext uri="{BB962C8B-B14F-4D97-AF65-F5344CB8AC3E}">
        <p14:creationId xmlns:p14="http://schemas.microsoft.com/office/powerpoint/2010/main" val="29607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7543800" cy="3200400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</a:rPr>
              <a:t>بازوفیل ها</a:t>
            </a:r>
            <a:r>
              <a:rPr lang="fa-IR" sz="2400" dirty="0"/>
              <a:t> به صورت طبیعی در بافت حضور ندارند</a:t>
            </a:r>
            <a:r>
              <a:rPr lang="fa-IR" sz="2400" dirty="0" smtClean="0"/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400" dirty="0"/>
              <a:t>بازوفیل</a:t>
            </a:r>
            <a:r>
              <a:rPr lang="fa-IR" sz="2400" dirty="0">
                <a:solidFill>
                  <a:srgbClr val="FF0000"/>
                </a:solidFill>
              </a:rPr>
              <a:t> </a:t>
            </a:r>
            <a:r>
              <a:rPr lang="fa-IR" sz="2400" dirty="0"/>
              <a:t>ها </a:t>
            </a:r>
            <a:r>
              <a:rPr lang="fa-IR" sz="2400" dirty="0" smtClean="0"/>
              <a:t>عملکردی مشابه ماست سل ها دارند.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/>
              <a:t>سایتوکاین های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GM-CSF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IL-3</a:t>
            </a:r>
            <a:r>
              <a:rPr lang="fa-I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dirty="0"/>
              <a:t>و</a:t>
            </a:r>
            <a:r>
              <a:rPr lang="fa-I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IL-5</a:t>
            </a:r>
            <a:r>
              <a:rPr lang="fa-I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dirty="0" smtClean="0"/>
              <a:t>بلوغ ائوزینوفیل را از پیش سازهای میلوئیدی افزایش می دهد.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/>
              <a:t>ائورینوفیل ها به طور طبیعی در برخی از بافت های محیطی استقرار دارند. 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143000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ماست سل ها، بازوفیل ها، ائوزینوفیل ها</a:t>
            </a:r>
            <a:endParaRPr lang="en-US" sz="3200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127664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2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30" y="1703883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سلول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های دندرتیک </a:t>
            </a:r>
            <a:r>
              <a:rPr lang="fa-IR" sz="2400" dirty="0" smtClean="0">
                <a:cs typeface="B Nazanin" pitchFamily="2" charset="-78"/>
              </a:rPr>
              <a:t>بین </a:t>
            </a:r>
            <a:r>
              <a:rPr lang="fa-IR" sz="2400" dirty="0">
                <a:cs typeface="B Nazanin" pitchFamily="2" charset="-78"/>
              </a:rPr>
              <a:t>ایمنی ذاتی و اکتسابی ارتباط برقرار می کنند</a:t>
            </a:r>
            <a:r>
              <a:rPr lang="fa-IR" sz="2400" dirty="0" smtClean="0">
                <a:cs typeface="B Nazanin" pitchFamily="2" charset="-78"/>
              </a:rPr>
              <a:t>.</a:t>
            </a:r>
            <a:endParaRPr lang="en-US" sz="2400" dirty="0" smtClean="0">
              <a:cs typeface="B Nazanin" pitchFamily="2" charset="-78"/>
            </a:endParaRP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سایتوکاین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a-IR" sz="2400" dirty="0" smtClean="0">
                <a:cs typeface="B Nazanin" pitchFamily="2" charset="-78"/>
              </a:rPr>
              <a:t> برای بلوغ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fa-IR" sz="2400" dirty="0" smtClean="0">
                <a:cs typeface="B Nazanin" pitchFamily="2" charset="-78"/>
              </a:rPr>
              <a:t>ها ضروری </a:t>
            </a:r>
            <a:r>
              <a:rPr lang="fa-IR" sz="2400" dirty="0">
                <a:cs typeface="B Nazanin" pitchFamily="2" charset="-78"/>
              </a:rPr>
              <a:t>است</a:t>
            </a:r>
            <a:r>
              <a:rPr lang="fa-IR" sz="2400" dirty="0" smtClean="0">
                <a:cs typeface="B Nazanin" pitchFamily="2" charset="-78"/>
              </a:rPr>
              <a:t>.</a:t>
            </a:r>
          </a:p>
          <a:p>
            <a:pPr algn="r" rtl="1"/>
            <a:endParaRPr lang="en-US" sz="2400" dirty="0" smtClean="0">
              <a:cs typeface="B Nazanin" pitchFamily="2" charset="-78"/>
            </a:endParaRP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زیر گروه های </a:t>
            </a:r>
            <a:r>
              <a:rPr lang="fa-IR" sz="2400" dirty="0">
                <a:cs typeface="B Nazanin" pitchFamily="2" charset="-78"/>
              </a:rPr>
              <a:t>سلول های </a:t>
            </a:r>
            <a:r>
              <a:rPr lang="fa-IR" sz="2400" dirty="0" smtClean="0">
                <a:cs typeface="B Nazanin" pitchFamily="2" charset="-78"/>
              </a:rPr>
              <a:t>دندرتیک</a:t>
            </a:r>
            <a:endParaRPr lang="en-US" sz="2400" dirty="0" smtClean="0">
              <a:cs typeface="B Nazanin" pitchFamily="2" charset="-78"/>
            </a:endParaRPr>
          </a:p>
          <a:p>
            <a:pPr marL="0" indent="0" algn="r" rtl="1">
              <a:buNone/>
            </a:pPr>
            <a:endParaRPr lang="en-US" sz="2400" dirty="0">
              <a:cs typeface="B Nazanin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09545" y="228600"/>
            <a:ext cx="3962400" cy="1143000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سلول های دندرتیک 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)</a:t>
            </a:r>
            <a:endParaRPr lang="en-US" sz="32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844143" y="3352800"/>
            <a:ext cx="224427" cy="16764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3348335"/>
            <a:ext cx="1927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کلاسیک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(معمول)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8329" y="4034135"/>
            <a:ext cx="2505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پلاسماسیتوئید</a:t>
            </a:r>
            <a:r>
              <a:rPr lang="fa-IR" sz="2400" dirty="0">
                <a:cs typeface="B Nazanin" pitchFamily="2" charset="-78"/>
              </a:rPr>
              <a:t> (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IFN-I</a:t>
            </a:r>
            <a:r>
              <a:rPr lang="fa-IR" sz="2400" dirty="0">
                <a:cs typeface="B Nazanin" pitchFamily="2" charset="-78"/>
              </a:rPr>
              <a:t>)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2667000" y="3126433"/>
            <a:ext cx="228600" cy="835967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2018" y="2967335"/>
            <a:ext cx="1741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اصلی </a:t>
            </a:r>
            <a:r>
              <a:rPr lang="fa-IR" sz="2400" dirty="0" smtClean="0">
                <a:cs typeface="B Nazanin" pitchFamily="2" charset="-78"/>
              </a:rPr>
              <a:t>(</a:t>
            </a:r>
            <a:r>
              <a:rPr lang="en-US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 cells</a:t>
            </a:r>
            <a:r>
              <a:rPr lang="fa-IR" sz="2400" dirty="0" smtClean="0">
                <a:cs typeface="B Nazanin" pitchFamily="2" charset="-78"/>
              </a:rPr>
              <a:t>)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500735"/>
            <a:ext cx="2307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عرضه متقاطع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(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CTL</a:t>
            </a:r>
            <a:r>
              <a:rPr lang="fa-IR" sz="2400" dirty="0">
                <a:cs typeface="B Nazanin" pitchFamily="2" charset="-78"/>
              </a:rPr>
              <a:t>)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4587" y="4643735"/>
            <a:ext cx="2932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دندرتیک فولیکولی</a:t>
            </a:r>
            <a:r>
              <a:rPr lang="fa-IR" sz="2400" dirty="0" smtClean="0">
                <a:cs typeface="B Nazanin" pitchFamily="2" charset="-78"/>
              </a:rPr>
              <a:t>(</a:t>
            </a:r>
            <a:r>
              <a:rPr lang="en-US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 cells</a:t>
            </a:r>
            <a:r>
              <a:rPr lang="fa-IR" sz="2400" dirty="0" smtClean="0">
                <a:cs typeface="B Nazanin" pitchFamily="2" charset="-78"/>
              </a:rPr>
              <a:t>)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64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51037"/>
            <a:ext cx="8610600" cy="45259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لنفوسیت ها (</a:t>
            </a:r>
            <a:r>
              <a:rPr lang="en-US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و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en-US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a-IR" sz="2400" dirty="0" smtClean="0">
                <a:cs typeface="B Nazanin" pitchFamily="2" charset="-78"/>
              </a:rPr>
              <a:t>) سلول های ایمنی اکتسابی هستند.</a:t>
            </a:r>
            <a:endParaRPr lang="en-US" sz="24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لنفوسیت ها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 dirty="0" smtClean="0">
                <a:cs typeface="B Nazanin" pitchFamily="2" charset="-78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لنفوسیت ها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fa-IR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لنفوسیت </a:t>
            </a:r>
            <a:r>
              <a:rPr lang="fa-IR" sz="2200" dirty="0">
                <a:latin typeface="Times New Roman" pitchFamily="18" charset="0"/>
                <a:cs typeface="Times New Roman" pitchFamily="18" charset="0"/>
              </a:rPr>
              <a:t>ها شامل کلاس های مختلفی بوده که از نظر اعمال و ترشح پروتئین ها با هم متفاوت هستند</a:t>
            </a: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a-IR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هرکلون از لنفوسیت ها گیرنده های انتی ژن را با یک ویژگی اختصاصی عرضه می کنند.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نوترکیبی قطعات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fa-IR" sz="2400" dirty="0" smtClean="0">
                <a:cs typeface="B Nazanin" pitchFamily="2" charset="-78"/>
              </a:rPr>
              <a:t> در لنفوسیت ها</a:t>
            </a:r>
          </a:p>
          <a:p>
            <a:pPr algn="r" rtl="1"/>
            <a:endParaRPr lang="en-US" sz="2400" dirty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86400" y="457200"/>
            <a:ext cx="1981200" cy="76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لنفوسیت ها</a:t>
            </a:r>
            <a:endParaRPr lang="en-US" sz="3200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53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12076" y="2539425"/>
            <a:ext cx="1603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لنفوسیت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/>
          </a:p>
        </p:txBody>
      </p:sp>
      <p:sp>
        <p:nvSpPr>
          <p:cNvPr id="7" name="Right Brace 6"/>
          <p:cNvSpPr/>
          <p:nvPr/>
        </p:nvSpPr>
        <p:spPr>
          <a:xfrm>
            <a:off x="6934200" y="1447800"/>
            <a:ext cx="368480" cy="2793713"/>
          </a:xfrm>
          <a:prstGeom prst="rightBrac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1381780"/>
            <a:ext cx="6629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سلول های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800" dirty="0" smtClean="0">
                <a:cs typeface="B Nazanin" pitchFamily="2" charset="-78"/>
              </a:rPr>
              <a:t> فولیکولی (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سلول های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00B050"/>
                </a:solidFill>
                <a:cs typeface="B Nazanin" pitchFamily="2" charset="-78"/>
              </a:rPr>
              <a:t>خاطره</a:t>
            </a:r>
            <a:r>
              <a:rPr lang="fa-IR" sz="2800" dirty="0" smtClean="0">
                <a:cs typeface="B Nazanin" pitchFamily="2" charset="-78"/>
              </a:rPr>
              <a:t>)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733800" y="2600980"/>
            <a:ext cx="3278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سلول های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800" dirty="0" smtClean="0">
                <a:cs typeface="B Nazanin" pitchFamily="2" charset="-78"/>
              </a:rPr>
              <a:t> ناحیه مارژینال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141694" y="3743980"/>
            <a:ext cx="1875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سلول های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20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xecutiv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931</TotalTime>
  <Words>955</Words>
  <Application>Microsoft Office PowerPoint</Application>
  <PresentationFormat>On-screen Show (4:3)</PresentationFormat>
  <Paragraphs>172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Office Theme</vt:lpstr>
      <vt:lpstr>Equity</vt:lpstr>
      <vt:lpstr>Concourse</vt:lpstr>
      <vt:lpstr>龙腾四海</vt:lpstr>
      <vt:lpstr>Executive</vt:lpstr>
      <vt:lpstr>cells and tissues of immune system</vt:lpstr>
      <vt:lpstr>PowerPoint Presentation</vt:lpstr>
      <vt:lpstr>فاگوسیت ها</vt:lpstr>
      <vt:lpstr>فاگوسیت ها</vt:lpstr>
      <vt:lpstr>ماست سل ها، بازوفیل ها، ائوزینوفیل ها</vt:lpstr>
      <vt:lpstr>ماست سل ها، بازوفیل ها، ائوزینوفیل ها</vt:lpstr>
      <vt:lpstr>سلول های دندرتیک (DC)</vt:lpstr>
      <vt:lpstr>لنفوسیت ها</vt:lpstr>
      <vt:lpstr>PowerPoint Presentation</vt:lpstr>
      <vt:lpstr>PowerPoint Presentation</vt:lpstr>
      <vt:lpstr>PowerPoint Presentation</vt:lpstr>
      <vt:lpstr>PowerPoint Presentation</vt:lpstr>
      <vt:lpstr>سلول های کشنده طبیعی و سلول های لنفاوی ذاتی ترشح کننده سایتوکاین</vt:lpstr>
      <vt:lpstr>PowerPoint Presentation</vt:lpstr>
      <vt:lpstr>Tissues and organs of the immune system</vt:lpstr>
      <vt:lpstr>عملکرد بافت های لنفاوی</vt:lpstr>
      <vt:lpstr>مغز استخوان</vt:lpstr>
      <vt:lpstr>تیموس</vt:lpstr>
      <vt:lpstr>سیستم لنفاوی</vt:lpstr>
      <vt:lpstr>غدد لنفاوی</vt:lpstr>
      <vt:lpstr>طحال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and tissues of immune system</dc:title>
  <dc:creator>USER</dc:creator>
  <cp:lastModifiedBy>USER</cp:lastModifiedBy>
  <cp:revision>190</cp:revision>
  <dcterms:created xsi:type="dcterms:W3CDTF">2020-02-10T19:21:55Z</dcterms:created>
  <dcterms:modified xsi:type="dcterms:W3CDTF">2020-02-14T15:42:16Z</dcterms:modified>
</cp:coreProperties>
</file>